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678"/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00268-1121-46DD-A893-509C6A946F25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F781D-A101-403B-8182-DBA39A0C11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985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ce4c09a8-36ff-4ccb-ae40-ca4be1107d4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e-sfera.hr/dodatni-digitalni-sadrzaji/ad6bdda6-8715-4891-97c7-fc25b9bcab2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e-sfera.hr/dodatni-digitalni-sadrzaji/ce4c09a8-36ff-4ccb-ae40-ca4be1107d4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ce4c09a8-36ff-4ccb-ae40-ca4be1107d40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ad6bdda6-8715-4891-97c7-fc25b9bcab20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e-sfera.hr/udzbenicke-serije/podrska/daf7bd10-1bcb-47bf-948c-893bad7d56d3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hyperlink" Target="https://www.e-sfera.hr/dodatni-digitalni-sadrzaji/ad6bdda6-8715-4891-97c7-fc25b9bcab20/" TargetMode="Externa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Me </a:t>
            </a:r>
            <a:r>
              <a:rPr lang="hr-HR" sz="6600" b="1" dirty="0" err="1">
                <a:solidFill>
                  <a:srgbClr val="FF0000"/>
                </a:solidFill>
              </a:rPr>
              <a:t>and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the</a:t>
            </a:r>
            <a:r>
              <a:rPr lang="hr-HR" sz="6600" b="1" dirty="0">
                <a:solidFill>
                  <a:srgbClr val="FF0000"/>
                </a:solidFill>
              </a:rPr>
              <a:t> World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Our</a:t>
            </a:r>
            <a:r>
              <a:rPr lang="hr-HR" sz="6600" dirty="0"/>
              <a:t> </a:t>
            </a:r>
            <a:r>
              <a:rPr lang="hr-HR" sz="6600" dirty="0" err="1"/>
              <a:t>world</a:t>
            </a:r>
            <a:endParaRPr lang="hr-HR" sz="6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1784C83-5D61-4987-B8CD-5A5C6D663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153150" cy="49720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158C267-E575-4C00-B3EA-6F321B77A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74" y="4773962"/>
            <a:ext cx="1600200" cy="184785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3CE5EE4-4CBE-46D2-9837-CA936BA7A0FC}"/>
              </a:ext>
            </a:extLst>
          </p:cNvPr>
          <p:cNvSpPr txBox="1"/>
          <p:nvPr/>
        </p:nvSpPr>
        <p:spPr>
          <a:xfrm>
            <a:off x="6791044" y="268941"/>
            <a:ext cx="5036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ever</a:t>
            </a:r>
            <a:r>
              <a:rPr lang="hr-HR" sz="2400" dirty="0"/>
              <a:t> </a:t>
            </a:r>
            <a:r>
              <a:rPr lang="hr-HR" sz="2400" dirty="0" err="1"/>
              <a:t>travelled</a:t>
            </a:r>
            <a:r>
              <a:rPr lang="hr-HR" sz="2400" dirty="0"/>
              <a:t> to a </a:t>
            </a:r>
            <a:r>
              <a:rPr lang="hr-HR" sz="2400" dirty="0" err="1"/>
              <a:t>new</a:t>
            </a:r>
            <a:r>
              <a:rPr lang="hr-HR" sz="2400" dirty="0"/>
              <a:t> </a:t>
            </a:r>
            <a:r>
              <a:rPr lang="hr-HR" sz="2400" dirty="0" err="1"/>
              <a:t>city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Did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ever</a:t>
            </a:r>
            <a:r>
              <a:rPr lang="hr-HR" sz="2400" dirty="0"/>
              <a:t> </a:t>
            </a:r>
            <a:r>
              <a:rPr lang="hr-HR" sz="2400" dirty="0" err="1"/>
              <a:t>get</a:t>
            </a:r>
            <a:r>
              <a:rPr lang="hr-HR" sz="2400" dirty="0"/>
              <a:t> </a:t>
            </a:r>
            <a:r>
              <a:rPr lang="hr-HR" sz="2400" dirty="0" err="1"/>
              <a:t>lost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do </a:t>
            </a:r>
            <a:r>
              <a:rPr lang="hr-HR" sz="2400" dirty="0" err="1"/>
              <a:t>if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got</a:t>
            </a:r>
            <a:r>
              <a:rPr lang="hr-HR" sz="2400" dirty="0"/>
              <a:t> </a:t>
            </a:r>
            <a:r>
              <a:rPr lang="hr-HR" sz="2400" dirty="0" err="1"/>
              <a:t>lost</a:t>
            </a:r>
            <a:r>
              <a:rPr lang="hr-HR" sz="2400" dirty="0"/>
              <a:t>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7EDC34E-8461-4F91-BC74-6F8E09D83E1C}"/>
              </a:ext>
            </a:extLst>
          </p:cNvPr>
          <p:cNvSpPr txBox="1"/>
          <p:nvPr/>
        </p:nvSpPr>
        <p:spPr>
          <a:xfrm>
            <a:off x="6791044" y="1676400"/>
            <a:ext cx="4898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92.</a:t>
            </a:r>
            <a:br>
              <a:rPr lang="hr-HR" sz="2400" dirty="0"/>
            </a:br>
            <a:br>
              <a:rPr lang="hr-HR" sz="2400" dirty="0"/>
            </a:br>
            <a:r>
              <a:rPr lang="hr-HR" sz="2400" dirty="0" err="1"/>
              <a:t>Listen</a:t>
            </a:r>
            <a:r>
              <a:rPr lang="hr-HR" sz="2400" dirty="0"/>
              <a:t> to </a:t>
            </a:r>
            <a:r>
              <a:rPr lang="hr-HR" sz="2400" dirty="0" err="1"/>
              <a:t>Dario’s</a:t>
            </a:r>
            <a:r>
              <a:rPr lang="hr-HR" sz="2400" dirty="0"/>
              <a:t> </a:t>
            </a:r>
            <a:r>
              <a:rPr lang="hr-HR" sz="2400" dirty="0" err="1"/>
              <a:t>directions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trace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map</a:t>
            </a:r>
            <a:r>
              <a:rPr lang="hr-HR" sz="2400" dirty="0"/>
              <a:t>.</a:t>
            </a:r>
          </a:p>
        </p:txBody>
      </p:sp>
      <p:pic>
        <p:nvPicPr>
          <p:cNvPr id="12" name="50_Lesson+17_Giving+directions">
            <a:hlinkClick r:id="" action="ppaction://media"/>
            <a:extLst>
              <a:ext uri="{FF2B5EF4-FFF2-40B4-BE49-F238E27FC236}">
                <a16:creationId xmlns:a16="http://schemas.microsoft.com/office/drawing/2014/main" id="{5609BCA4-469B-4B58-8A75-0A2ABB7E78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3681" y="2555980"/>
            <a:ext cx="487363" cy="487363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7F343293-8FAB-49A1-AC6E-F46854282C5C}"/>
              </a:ext>
            </a:extLst>
          </p:cNvPr>
          <p:cNvSpPr txBox="1"/>
          <p:nvPr/>
        </p:nvSpPr>
        <p:spPr>
          <a:xfrm>
            <a:off x="6848976" y="3432058"/>
            <a:ext cx="474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 </a:t>
            </a:r>
            <a:r>
              <a:rPr lang="hr-HR" sz="2400" dirty="0" err="1"/>
              <a:t>below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pictures</a:t>
            </a:r>
            <a:r>
              <a:rPr lang="hr-HR" sz="2400" dirty="0"/>
              <a:t>. </a:t>
            </a:r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mean</a:t>
            </a:r>
            <a:r>
              <a:rPr lang="hr-HR" sz="2400" dirty="0"/>
              <a:t>?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FEB15820-F710-44E2-8856-9F2A52017207}"/>
              </a:ext>
            </a:extLst>
          </p:cNvPr>
          <p:cNvSpPr txBox="1"/>
          <p:nvPr/>
        </p:nvSpPr>
        <p:spPr>
          <a:xfrm>
            <a:off x="3872753" y="4567019"/>
            <a:ext cx="7954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Cross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road</a:t>
            </a:r>
            <a:r>
              <a:rPr lang="hr-HR" sz="2000" dirty="0"/>
              <a:t> at </a:t>
            </a:r>
            <a:r>
              <a:rPr lang="hr-HR" sz="2000" dirty="0" err="1"/>
              <a:t>the</a:t>
            </a:r>
            <a:r>
              <a:rPr lang="hr-HR" sz="2000" dirty="0"/>
              <a:t> zebra </a:t>
            </a:r>
            <a:r>
              <a:rPr lang="hr-HR" sz="2000" dirty="0" err="1"/>
              <a:t>crossing</a:t>
            </a:r>
            <a:r>
              <a:rPr lang="hr-HR" sz="2000" dirty="0"/>
              <a:t>. =</a:t>
            </a:r>
          </a:p>
          <a:p>
            <a:r>
              <a:rPr lang="hr-HR" sz="2000" dirty="0" err="1"/>
              <a:t>Turn</a:t>
            </a:r>
            <a:r>
              <a:rPr lang="hr-HR" sz="2000" dirty="0"/>
              <a:t> </a:t>
            </a:r>
            <a:r>
              <a:rPr lang="hr-HR" sz="2000" dirty="0" err="1"/>
              <a:t>right</a:t>
            </a:r>
            <a:r>
              <a:rPr lang="hr-HR" sz="2000" dirty="0"/>
              <a:t>. =</a:t>
            </a:r>
          </a:p>
          <a:p>
            <a:r>
              <a:rPr lang="hr-HR" sz="2000" dirty="0" err="1"/>
              <a:t>Turn</a:t>
            </a:r>
            <a:r>
              <a:rPr lang="hr-HR" sz="2000" dirty="0"/>
              <a:t> </a:t>
            </a:r>
            <a:r>
              <a:rPr lang="hr-HR" sz="2000" dirty="0" err="1"/>
              <a:t>left</a:t>
            </a:r>
            <a:r>
              <a:rPr lang="hr-HR" sz="2000" dirty="0"/>
              <a:t>. =</a:t>
            </a:r>
          </a:p>
          <a:p>
            <a:r>
              <a:rPr lang="hr-HR" sz="2000" dirty="0" err="1"/>
              <a:t>Go</a:t>
            </a:r>
            <a:r>
              <a:rPr lang="hr-HR" sz="2000" dirty="0"/>
              <a:t> </a:t>
            </a:r>
            <a:r>
              <a:rPr lang="hr-HR" sz="2000" dirty="0" err="1"/>
              <a:t>along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street</a:t>
            </a:r>
            <a:r>
              <a:rPr lang="hr-HR" sz="2000" dirty="0"/>
              <a:t>. =</a:t>
            </a:r>
            <a:br>
              <a:rPr lang="hr-HR" sz="2000" dirty="0"/>
            </a:br>
            <a:r>
              <a:rPr lang="hr-HR" sz="2000" dirty="0"/>
              <a:t>Cross at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traffic</a:t>
            </a:r>
            <a:r>
              <a:rPr lang="hr-HR" sz="2000" dirty="0"/>
              <a:t> </a:t>
            </a:r>
            <a:r>
              <a:rPr lang="hr-HR" sz="2000" dirty="0" err="1"/>
              <a:t>light</a:t>
            </a:r>
            <a:r>
              <a:rPr lang="hr-HR" sz="2000" dirty="0"/>
              <a:t>. = </a:t>
            </a:r>
          </a:p>
          <a:p>
            <a:r>
              <a:rPr lang="hr-HR" sz="2000" dirty="0" err="1"/>
              <a:t>Excuse</a:t>
            </a:r>
            <a:r>
              <a:rPr lang="hr-HR" sz="2000" dirty="0"/>
              <a:t> me, =</a:t>
            </a:r>
          </a:p>
          <a:p>
            <a:r>
              <a:rPr lang="hr-HR" sz="2000" dirty="0" err="1"/>
              <a:t>Thank</a:t>
            </a:r>
            <a:r>
              <a:rPr lang="hr-HR" sz="2000" dirty="0"/>
              <a:t> </a:t>
            </a:r>
            <a:r>
              <a:rPr lang="hr-HR" sz="2000" dirty="0" err="1"/>
              <a:t>you</a:t>
            </a:r>
            <a:r>
              <a:rPr lang="hr-HR" sz="2000" dirty="0"/>
              <a:t>! =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6554C40-567A-4E8B-A398-05E7FD6DE248}"/>
              </a:ext>
            </a:extLst>
          </p:cNvPr>
          <p:cNvSpPr txBox="1"/>
          <p:nvPr/>
        </p:nvSpPr>
        <p:spPr>
          <a:xfrm>
            <a:off x="7899466" y="4577150"/>
            <a:ext cx="398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Prijeđi cestu na pješačkom prijelazu.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CD1AD34-E4B1-4265-8F92-1E7D63DB8713}"/>
              </a:ext>
            </a:extLst>
          </p:cNvPr>
          <p:cNvSpPr txBox="1"/>
          <p:nvPr/>
        </p:nvSpPr>
        <p:spPr>
          <a:xfrm>
            <a:off x="5260180" y="4889607"/>
            <a:ext cx="398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Skreni desno.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ED6CA944-0482-44CF-A79D-863A611D73AC}"/>
              </a:ext>
            </a:extLst>
          </p:cNvPr>
          <p:cNvSpPr txBox="1"/>
          <p:nvPr/>
        </p:nvSpPr>
        <p:spPr>
          <a:xfrm>
            <a:off x="5242847" y="5186837"/>
            <a:ext cx="398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Skreni lijevo.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DCCA8BAF-B73B-4C97-B5B5-C7D5EA37EFF6}"/>
              </a:ext>
            </a:extLst>
          </p:cNvPr>
          <p:cNvSpPr txBox="1"/>
          <p:nvPr/>
        </p:nvSpPr>
        <p:spPr>
          <a:xfrm>
            <a:off x="6303681" y="5490348"/>
            <a:ext cx="398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Idi niz ulicu.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2D2CCCF2-8843-4058-AF8A-0C4EBF0F959D}"/>
              </a:ext>
            </a:extLst>
          </p:cNvPr>
          <p:cNvSpPr txBox="1"/>
          <p:nvPr/>
        </p:nvSpPr>
        <p:spPr>
          <a:xfrm>
            <a:off x="6629111" y="5787611"/>
            <a:ext cx="398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Prijeđi cestu na semaforu.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1A5EB54-7C78-4000-93D2-A11F0D3C2516}"/>
              </a:ext>
            </a:extLst>
          </p:cNvPr>
          <p:cNvSpPr txBox="1"/>
          <p:nvPr/>
        </p:nvSpPr>
        <p:spPr>
          <a:xfrm>
            <a:off x="5335445" y="6110166"/>
            <a:ext cx="398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Oprosti. / Oprostite.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0A15E129-8C11-4923-90E7-C0934B450DF8}"/>
              </a:ext>
            </a:extLst>
          </p:cNvPr>
          <p:cNvSpPr txBox="1"/>
          <p:nvPr/>
        </p:nvSpPr>
        <p:spPr>
          <a:xfrm>
            <a:off x="5347588" y="6405091"/>
            <a:ext cx="398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4920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7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5DA69DDA-9380-4065-B7D9-09DB334BF5BC}"/>
              </a:ext>
            </a:extLst>
          </p:cNvPr>
          <p:cNvSpPr txBox="1"/>
          <p:nvPr/>
        </p:nvSpPr>
        <p:spPr>
          <a:xfrm>
            <a:off x="6742545" y="4839856"/>
            <a:ext cx="5449455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pairs</a:t>
            </a:r>
            <a:r>
              <a:rPr lang="hr-HR" sz="2400" dirty="0"/>
              <a:t>.</a:t>
            </a:r>
          </a:p>
          <a:p>
            <a:r>
              <a:rPr lang="hr-HR" sz="2400" dirty="0"/>
              <a:t>Use </a:t>
            </a:r>
            <a:r>
              <a:rPr lang="hr-HR" sz="2400" i="1" dirty="0"/>
              <a:t>Google </a:t>
            </a:r>
            <a:r>
              <a:rPr lang="hr-HR" sz="2400" i="1" dirty="0" err="1"/>
              <a:t>Maps</a:t>
            </a:r>
            <a:r>
              <a:rPr lang="hr-HR" sz="2400" i="1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a </a:t>
            </a:r>
            <a:r>
              <a:rPr lang="hr-HR" sz="2400" dirty="0" err="1"/>
              <a:t>destination</a:t>
            </a:r>
            <a:r>
              <a:rPr lang="hr-HR" sz="2400" dirty="0"/>
              <a:t> (London, New York, Osijek, Split, Zagreb…). </a:t>
            </a:r>
            <a:r>
              <a:rPr lang="hr-HR" sz="2400" dirty="0" err="1"/>
              <a:t>Practise</a:t>
            </a:r>
            <a:r>
              <a:rPr lang="hr-HR" sz="2400" dirty="0"/>
              <a:t> </a:t>
            </a:r>
            <a:r>
              <a:rPr lang="hr-HR" sz="2400" dirty="0" err="1"/>
              <a:t>giving</a:t>
            </a:r>
            <a:r>
              <a:rPr lang="hr-HR" sz="2400" dirty="0"/>
              <a:t> </a:t>
            </a:r>
            <a:r>
              <a:rPr lang="hr-HR" sz="2400" dirty="0" err="1"/>
              <a:t>directions</a:t>
            </a:r>
            <a:r>
              <a:rPr lang="hr-HR" sz="2400" dirty="0"/>
              <a:t>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312D6DD-C5E3-4C62-BE7D-A5D2087AF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96075" cy="5276850"/>
          </a:xfrm>
          <a:prstGeom prst="rect">
            <a:avLst/>
          </a:prstGeom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D83B2E3E-B0E0-49FC-8B17-D4EF387A6BB3}"/>
              </a:ext>
            </a:extLst>
          </p:cNvPr>
          <p:cNvSpPr/>
          <p:nvPr/>
        </p:nvSpPr>
        <p:spPr>
          <a:xfrm>
            <a:off x="129309" y="3620655"/>
            <a:ext cx="4184073" cy="1496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82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838577EF-8F92-4DAE-B209-784A5A32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9" y="279467"/>
            <a:ext cx="1628388" cy="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74AE387-41AD-4BE5-BB62-AF188E276B26}"/>
              </a:ext>
            </a:extLst>
          </p:cNvPr>
          <p:cNvSpPr txBox="1"/>
          <p:nvPr/>
        </p:nvSpPr>
        <p:spPr>
          <a:xfrm>
            <a:off x="1779339" y="413643"/>
            <a:ext cx="90514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200" dirty="0" err="1"/>
              <a:t>Click</a:t>
            </a:r>
            <a:r>
              <a:rPr lang="hr-HR" sz="2200" dirty="0"/>
              <a:t> on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following</a:t>
            </a:r>
            <a:r>
              <a:rPr lang="hr-HR" sz="2200" dirty="0"/>
              <a:t> link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choose</a:t>
            </a:r>
            <a:r>
              <a:rPr lang="hr-HR" sz="2200" dirty="0"/>
              <a:t> </a:t>
            </a:r>
            <a:r>
              <a:rPr lang="hr-HR" sz="2200" i="1" dirty="0"/>
              <a:t>Play </a:t>
            </a:r>
            <a:r>
              <a:rPr lang="hr-HR" sz="2200" i="1" dirty="0" err="1"/>
              <a:t>and</a:t>
            </a:r>
            <a:r>
              <a:rPr lang="hr-HR" sz="2200" i="1" dirty="0"/>
              <a:t> </a:t>
            </a:r>
            <a:r>
              <a:rPr lang="hr-HR" sz="2200" i="1" dirty="0" err="1"/>
              <a:t>learn</a:t>
            </a:r>
            <a:r>
              <a:rPr lang="hr-HR" sz="2200" dirty="0"/>
              <a:t>:</a:t>
            </a:r>
            <a:r>
              <a:rPr lang="hr-HR" sz="2200" i="1" dirty="0"/>
              <a:t> </a:t>
            </a:r>
            <a:r>
              <a:rPr lang="hr-HR" sz="2200" i="1" dirty="0" err="1"/>
              <a:t>Around</a:t>
            </a:r>
            <a:r>
              <a:rPr lang="hr-HR" sz="2200" i="1" dirty="0"/>
              <a:t> </a:t>
            </a:r>
            <a:r>
              <a:rPr lang="hr-HR" sz="2200" i="1" dirty="0" err="1"/>
              <a:t>the</a:t>
            </a:r>
            <a:r>
              <a:rPr lang="hr-HR" sz="2200" i="1" dirty="0"/>
              <a:t> </a:t>
            </a:r>
            <a:r>
              <a:rPr lang="hr-HR" sz="2200" i="1" dirty="0" err="1"/>
              <a:t>world</a:t>
            </a:r>
            <a:r>
              <a:rPr lang="hr-HR" sz="2200" i="1" dirty="0"/>
              <a:t>.</a:t>
            </a:r>
          </a:p>
          <a:p>
            <a:pPr algn="ctr"/>
            <a:endParaRPr lang="hr-HR" sz="2200" i="1" dirty="0"/>
          </a:p>
          <a:p>
            <a:pPr algn="ctr"/>
            <a:r>
              <a:rPr lang="hr-HR" sz="2000" dirty="0">
                <a:hlinkClick r:id="rId6"/>
              </a:rPr>
              <a:t>https://www.e-sfera.hr/dodatni-digitalni-sadrzaji/ce4c09a8-36ff-4ccb-ae40-ca4be1107d40/</a:t>
            </a:r>
            <a:r>
              <a:rPr lang="hr-HR" sz="2000" dirty="0"/>
              <a:t>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7B5C284-F45D-4A5E-8F0B-28FA6FD1B5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5202" y="2502282"/>
            <a:ext cx="6221581" cy="4029521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63C564FC-5CED-44A4-9BE1-AA4BC0F2B27E}"/>
              </a:ext>
            </a:extLst>
          </p:cNvPr>
          <p:cNvSpPr txBox="1"/>
          <p:nvPr/>
        </p:nvSpPr>
        <p:spPr>
          <a:xfrm>
            <a:off x="417250" y="2929631"/>
            <a:ext cx="409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match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city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building</a:t>
            </a:r>
            <a:r>
              <a:rPr lang="hr-HR" sz="2400" dirty="0"/>
              <a:t>.</a:t>
            </a:r>
          </a:p>
        </p:txBody>
      </p:sp>
      <p:pic>
        <p:nvPicPr>
          <p:cNvPr id="11" name="48_lesson_17_our_world_1">
            <a:hlinkClick r:id="" action="ppaction://media"/>
            <a:extLst>
              <a:ext uri="{FF2B5EF4-FFF2-40B4-BE49-F238E27FC236}">
                <a16:creationId xmlns:a16="http://schemas.microsoft.com/office/drawing/2014/main" id="{A3219354-04AA-4CC6-BD28-A7674EE6EB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27921" y="3345129"/>
            <a:ext cx="487363" cy="487363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B72B67AA-0AED-40E8-9982-DF0D9E2BBA16}"/>
              </a:ext>
            </a:extLst>
          </p:cNvPr>
          <p:cNvSpPr txBox="1"/>
          <p:nvPr/>
        </p:nvSpPr>
        <p:spPr>
          <a:xfrm>
            <a:off x="519343" y="4403311"/>
            <a:ext cx="3888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Who </a:t>
            </a:r>
            <a:r>
              <a:rPr lang="hr-HR" sz="2400" dirty="0" err="1"/>
              <a:t>is</a:t>
            </a:r>
            <a:r>
              <a:rPr lang="hr-HR" sz="2400" dirty="0"/>
              <a:t> Nano?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EE7DCEB-44FE-41C1-889C-6852ACBEFD52}"/>
              </a:ext>
            </a:extLst>
          </p:cNvPr>
          <p:cNvSpPr txBox="1"/>
          <p:nvPr/>
        </p:nvSpPr>
        <p:spPr>
          <a:xfrm>
            <a:off x="5699464" y="4634143"/>
            <a:ext cx="138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London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EEEBD46-0403-4C99-9A46-E9258B930B7B}"/>
              </a:ext>
            </a:extLst>
          </p:cNvPr>
          <p:cNvSpPr txBox="1"/>
          <p:nvPr/>
        </p:nvSpPr>
        <p:spPr>
          <a:xfrm>
            <a:off x="7362548" y="4517042"/>
            <a:ext cx="138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London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8197886-E2C3-4394-84D8-D2CB9F36CEC7}"/>
              </a:ext>
            </a:extLst>
          </p:cNvPr>
          <p:cNvSpPr txBox="1"/>
          <p:nvPr/>
        </p:nvSpPr>
        <p:spPr>
          <a:xfrm>
            <a:off x="9873448" y="6300970"/>
            <a:ext cx="138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London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53C44687-00AE-47A9-AA52-2A00525F1023}"/>
              </a:ext>
            </a:extLst>
          </p:cNvPr>
          <p:cNvSpPr txBox="1"/>
          <p:nvPr/>
        </p:nvSpPr>
        <p:spPr>
          <a:xfrm>
            <a:off x="10230033" y="4366120"/>
            <a:ext cx="138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Sydney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AA7B5C17-97B6-4B6E-A030-B08FDCFB910B}"/>
              </a:ext>
            </a:extLst>
          </p:cNvPr>
          <p:cNvSpPr txBox="1"/>
          <p:nvPr/>
        </p:nvSpPr>
        <p:spPr>
          <a:xfrm>
            <a:off x="7822707" y="6334813"/>
            <a:ext cx="138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New York</a:t>
            </a:r>
          </a:p>
        </p:txBody>
      </p:sp>
    </p:spTree>
    <p:extLst>
      <p:ext uri="{BB962C8B-B14F-4D97-AF65-F5344CB8AC3E}">
        <p14:creationId xmlns:p14="http://schemas.microsoft.com/office/powerpoint/2010/main" val="35422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8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20CB436-19FE-44CC-B3D2-B3A3612A9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4574"/>
            <a:ext cx="5611056" cy="42647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5CBF0B7-7EB0-4AFE-A678-1D84875089A4}"/>
              </a:ext>
            </a:extLst>
          </p:cNvPr>
          <p:cNvSpPr txBox="1"/>
          <p:nvPr/>
        </p:nvSpPr>
        <p:spPr>
          <a:xfrm>
            <a:off x="159798" y="177553"/>
            <a:ext cx="3160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underline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related</a:t>
            </a:r>
            <a:r>
              <a:rPr lang="hr-HR" sz="2400" dirty="0"/>
              <a:t> to </a:t>
            </a:r>
            <a:r>
              <a:rPr lang="hr-HR" sz="2400" dirty="0" err="1"/>
              <a:t>geography</a:t>
            </a:r>
            <a:r>
              <a:rPr lang="hr-HR" sz="2400" dirty="0"/>
              <a:t> (</a:t>
            </a:r>
            <a:r>
              <a:rPr lang="hr-HR" sz="2400" dirty="0" err="1"/>
              <a:t>e.g</a:t>
            </a:r>
            <a:r>
              <a:rPr lang="hr-HR" sz="2400" dirty="0"/>
              <a:t>. </a:t>
            </a:r>
            <a:r>
              <a:rPr lang="hr-HR" sz="2400" dirty="0" err="1"/>
              <a:t>river</a:t>
            </a:r>
            <a:r>
              <a:rPr lang="hr-HR" sz="2400" dirty="0"/>
              <a:t>, London…)</a:t>
            </a:r>
          </a:p>
        </p:txBody>
      </p:sp>
      <p:pic>
        <p:nvPicPr>
          <p:cNvPr id="7" name="48_lesson_17_our_world_1">
            <a:hlinkClick r:id="" action="ppaction://media"/>
            <a:extLst>
              <a:ext uri="{FF2B5EF4-FFF2-40B4-BE49-F238E27FC236}">
                <a16:creationId xmlns:a16="http://schemas.microsoft.com/office/drawing/2014/main" id="{5AB23E5D-5630-4370-A720-F532432B32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01288" y="718701"/>
            <a:ext cx="487363" cy="48736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8A882E1-1635-40EA-85FE-36968E5EC6E6}"/>
              </a:ext>
            </a:extLst>
          </p:cNvPr>
          <p:cNvSpPr txBox="1"/>
          <p:nvPr/>
        </p:nvSpPr>
        <p:spPr>
          <a:xfrm>
            <a:off x="230819" y="6223247"/>
            <a:ext cx="5095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loud</a:t>
            </a:r>
            <a:r>
              <a:rPr lang="hr-HR" sz="2400" dirty="0"/>
              <a:t>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169EE19-54B6-4414-8021-7CF966409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060" y="614155"/>
            <a:ext cx="5729913" cy="2033195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32295C7E-1229-4A08-A34F-509B2817AB11}"/>
              </a:ext>
            </a:extLst>
          </p:cNvPr>
          <p:cNvSpPr txBox="1"/>
          <p:nvPr/>
        </p:nvSpPr>
        <p:spPr>
          <a:xfrm>
            <a:off x="6019060" y="152490"/>
            <a:ext cx="5663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pairs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216BD77-E1ED-4A8B-B847-0BFB2DDC355E}"/>
              </a:ext>
            </a:extLst>
          </p:cNvPr>
          <p:cNvSpPr txBox="1"/>
          <p:nvPr/>
        </p:nvSpPr>
        <p:spPr>
          <a:xfrm>
            <a:off x="6383045" y="2814221"/>
            <a:ext cx="5450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 Nano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virtual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reality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wizard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2 </a:t>
            </a:r>
            <a:r>
              <a:rPr lang="hr-HR" sz="2400" dirty="0" err="1">
                <a:solidFill>
                  <a:srgbClr val="FF0000"/>
                </a:solidFill>
              </a:rPr>
              <a:t>Pam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would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like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visit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three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big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cities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3 </a:t>
            </a:r>
            <a:r>
              <a:rPr lang="hr-HR" sz="2400" dirty="0" err="1">
                <a:solidFill>
                  <a:srgbClr val="FF0000"/>
                </a:solidFill>
              </a:rPr>
              <a:t>Trafalgar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Square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most </a:t>
            </a:r>
            <a:r>
              <a:rPr lang="hr-HR" sz="2400" dirty="0" err="1">
                <a:solidFill>
                  <a:srgbClr val="FF0000"/>
                </a:solidFill>
              </a:rPr>
              <a:t>famous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square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London.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4 You </a:t>
            </a:r>
            <a:r>
              <a:rPr lang="hr-HR" sz="2400" dirty="0" err="1">
                <a:solidFill>
                  <a:srgbClr val="FF0000"/>
                </a:solidFill>
              </a:rPr>
              <a:t>can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see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River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Thames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5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Empire State Building </a:t>
            </a:r>
            <a:r>
              <a:rPr lang="hr-HR" sz="2400" dirty="0" err="1">
                <a:solidFill>
                  <a:srgbClr val="FF0000"/>
                </a:solidFill>
              </a:rPr>
              <a:t>has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got</a:t>
            </a:r>
            <a:r>
              <a:rPr lang="hr-HR" sz="2400" dirty="0">
                <a:solidFill>
                  <a:srgbClr val="FF0000"/>
                </a:solidFill>
              </a:rPr>
              <a:t> 102 </a:t>
            </a:r>
            <a:r>
              <a:rPr lang="hr-HR" sz="2400" dirty="0" err="1">
                <a:solidFill>
                  <a:srgbClr val="FF0000"/>
                </a:solidFill>
              </a:rPr>
              <a:t>floors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6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Sydney Opera House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most </a:t>
            </a:r>
            <a:r>
              <a:rPr lang="hr-HR" sz="2400" dirty="0" err="1">
                <a:solidFill>
                  <a:srgbClr val="FF0000"/>
                </a:solidFill>
              </a:rPr>
              <a:t>interesting</a:t>
            </a:r>
            <a:r>
              <a:rPr lang="hr-HR" sz="2400" dirty="0">
                <a:solidFill>
                  <a:srgbClr val="FF0000"/>
                </a:solidFill>
              </a:rPr>
              <a:t> opera </a:t>
            </a:r>
            <a:r>
              <a:rPr lang="hr-HR" sz="2400" dirty="0" err="1">
                <a:solidFill>
                  <a:srgbClr val="FF0000"/>
                </a:solidFill>
              </a:rPr>
              <a:t>house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world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8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7586782-824E-4147-ACC0-AB4CC1D15662}"/>
              </a:ext>
            </a:extLst>
          </p:cNvPr>
          <p:cNvSpPr txBox="1"/>
          <p:nvPr/>
        </p:nvSpPr>
        <p:spPr>
          <a:xfrm>
            <a:off x="6096000" y="164874"/>
            <a:ext cx="396240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67-68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8BEF1C7-3D2E-4674-AE47-9B68CFCE8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30383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7F9A04E-EA41-42A3-AD2A-EBA213284BB9}"/>
              </a:ext>
            </a:extLst>
          </p:cNvPr>
          <p:cNvSpPr txBox="1"/>
          <p:nvPr/>
        </p:nvSpPr>
        <p:spPr>
          <a:xfrm>
            <a:off x="2854036" y="1311564"/>
            <a:ext cx="205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Trafalgar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Square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8CA0D2D-0842-4760-8B74-ACF9A2F2BC0D}"/>
              </a:ext>
            </a:extLst>
          </p:cNvPr>
          <p:cNvSpPr txBox="1"/>
          <p:nvPr/>
        </p:nvSpPr>
        <p:spPr>
          <a:xfrm>
            <a:off x="2854035" y="2461491"/>
            <a:ext cx="205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Opera House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82A9AD4-19B6-4EC7-85E1-A5ACE57B0DF4}"/>
              </a:ext>
            </a:extLst>
          </p:cNvPr>
          <p:cNvSpPr txBox="1"/>
          <p:nvPr/>
        </p:nvSpPr>
        <p:spPr>
          <a:xfrm>
            <a:off x="2854034" y="3684672"/>
            <a:ext cx="2983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Empire State Building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FD37485-55C3-4767-833F-DA3D5C272753}"/>
              </a:ext>
            </a:extLst>
          </p:cNvPr>
          <p:cNvSpPr txBox="1"/>
          <p:nvPr/>
        </p:nvSpPr>
        <p:spPr>
          <a:xfrm>
            <a:off x="2854034" y="4834599"/>
            <a:ext cx="205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Tower Bridge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353EA59-B693-4F60-BAA3-453F407FAEF7}"/>
              </a:ext>
            </a:extLst>
          </p:cNvPr>
          <p:cNvSpPr txBox="1"/>
          <p:nvPr/>
        </p:nvSpPr>
        <p:spPr>
          <a:xfrm>
            <a:off x="2775527" y="6036800"/>
            <a:ext cx="288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Houses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of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Parliament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83ECCFBD-D79C-4C40-91CB-C3A6C1FB8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55" y="676041"/>
            <a:ext cx="5541818" cy="340874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BB0B926-4B6E-4A69-926F-A3233C269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415" y="4402138"/>
            <a:ext cx="5928945" cy="2455862"/>
          </a:xfrm>
          <a:prstGeom prst="rect">
            <a:avLst/>
          </a:prstGeom>
        </p:spPr>
      </p:pic>
      <p:sp>
        <p:nvSpPr>
          <p:cNvPr id="16" name="Elipsa 15">
            <a:extLst>
              <a:ext uri="{FF2B5EF4-FFF2-40B4-BE49-F238E27FC236}">
                <a16:creationId xmlns:a16="http://schemas.microsoft.com/office/drawing/2014/main" id="{934D8FA9-B62F-4224-BF92-7CC66110E714}"/>
              </a:ext>
            </a:extLst>
          </p:cNvPr>
          <p:cNvSpPr/>
          <p:nvPr/>
        </p:nvSpPr>
        <p:spPr>
          <a:xfrm>
            <a:off x="9707419" y="1511619"/>
            <a:ext cx="1671782" cy="483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F4372038-0533-4CC3-B8A6-AB15898E009C}"/>
              </a:ext>
            </a:extLst>
          </p:cNvPr>
          <p:cNvSpPr/>
          <p:nvPr/>
        </p:nvSpPr>
        <p:spPr>
          <a:xfrm>
            <a:off x="10345927" y="1978055"/>
            <a:ext cx="1671782" cy="483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ACFB0BE9-AA42-41A7-AEF3-F375C4200D11}"/>
              </a:ext>
            </a:extLst>
          </p:cNvPr>
          <p:cNvSpPr/>
          <p:nvPr/>
        </p:nvSpPr>
        <p:spPr>
          <a:xfrm>
            <a:off x="6567053" y="2742914"/>
            <a:ext cx="1399309" cy="483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33116B6E-4279-447A-93DF-AD8DD02EE4E8}"/>
              </a:ext>
            </a:extLst>
          </p:cNvPr>
          <p:cNvSpPr/>
          <p:nvPr/>
        </p:nvSpPr>
        <p:spPr>
          <a:xfrm>
            <a:off x="6677891" y="3388997"/>
            <a:ext cx="1399309" cy="483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0E8C95C5-9946-401F-9D55-58D015681A27}"/>
              </a:ext>
            </a:extLst>
          </p:cNvPr>
          <p:cNvSpPr/>
          <p:nvPr/>
        </p:nvSpPr>
        <p:spPr>
          <a:xfrm>
            <a:off x="8188034" y="3612230"/>
            <a:ext cx="1981202" cy="483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D88EC5E5-1EBE-4448-8968-19000B583A20}"/>
              </a:ext>
            </a:extLst>
          </p:cNvPr>
          <p:cNvSpPr/>
          <p:nvPr/>
        </p:nvSpPr>
        <p:spPr>
          <a:xfrm>
            <a:off x="9915235" y="3031418"/>
            <a:ext cx="1399309" cy="483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3ADDF280-A481-4427-9675-4529334CEEDC}"/>
              </a:ext>
            </a:extLst>
          </p:cNvPr>
          <p:cNvSpPr/>
          <p:nvPr/>
        </p:nvSpPr>
        <p:spPr>
          <a:xfrm>
            <a:off x="6677891" y="1988391"/>
            <a:ext cx="1399309" cy="483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83286E40-A0FB-4670-8B14-639FBAA7F6FC}"/>
              </a:ext>
            </a:extLst>
          </p:cNvPr>
          <p:cNvSpPr txBox="1"/>
          <p:nvPr/>
        </p:nvSpPr>
        <p:spPr>
          <a:xfrm>
            <a:off x="9881709" y="4882752"/>
            <a:ext cx="28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C4EA9ADD-9039-4FAA-ABAD-0A4B9C30DF82}"/>
              </a:ext>
            </a:extLst>
          </p:cNvPr>
          <p:cNvSpPr txBox="1"/>
          <p:nvPr/>
        </p:nvSpPr>
        <p:spPr>
          <a:xfrm>
            <a:off x="9881708" y="5280553"/>
            <a:ext cx="28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8FD78C9B-1FEF-472B-B7A0-AA7F6311BCEA}"/>
              </a:ext>
            </a:extLst>
          </p:cNvPr>
          <p:cNvSpPr txBox="1"/>
          <p:nvPr/>
        </p:nvSpPr>
        <p:spPr>
          <a:xfrm>
            <a:off x="9915235" y="5636203"/>
            <a:ext cx="28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23DBC489-5140-47AA-A4EC-FE6F32227595}"/>
              </a:ext>
            </a:extLst>
          </p:cNvPr>
          <p:cNvSpPr txBox="1"/>
          <p:nvPr/>
        </p:nvSpPr>
        <p:spPr>
          <a:xfrm>
            <a:off x="9889924" y="6002000"/>
            <a:ext cx="28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2D9CD84E-96C0-485E-98A3-753D29B8DD88}"/>
              </a:ext>
            </a:extLst>
          </p:cNvPr>
          <p:cNvSpPr txBox="1"/>
          <p:nvPr/>
        </p:nvSpPr>
        <p:spPr>
          <a:xfrm>
            <a:off x="9902579" y="6353669"/>
            <a:ext cx="28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27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CFE5CFE3-12BE-43A7-8A0B-741FC07D8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8" y="199568"/>
            <a:ext cx="1628388" cy="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F4AA920-560E-4A62-A1A4-641328FED24D}"/>
              </a:ext>
            </a:extLst>
          </p:cNvPr>
          <p:cNvSpPr txBox="1"/>
          <p:nvPr/>
        </p:nvSpPr>
        <p:spPr>
          <a:xfrm>
            <a:off x="2027914" y="262723"/>
            <a:ext cx="90514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200" dirty="0" err="1"/>
              <a:t>Click</a:t>
            </a:r>
            <a:r>
              <a:rPr lang="hr-HR" sz="2200" dirty="0"/>
              <a:t> on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following</a:t>
            </a:r>
            <a:r>
              <a:rPr lang="hr-HR" sz="2200" dirty="0"/>
              <a:t> link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choose</a:t>
            </a:r>
            <a:r>
              <a:rPr lang="hr-HR" sz="2200" dirty="0"/>
              <a:t> </a:t>
            </a:r>
            <a:r>
              <a:rPr lang="hr-HR" sz="2200" i="1" dirty="0" err="1"/>
              <a:t>Learn</a:t>
            </a:r>
            <a:r>
              <a:rPr lang="hr-HR" sz="2200" i="1" dirty="0"/>
              <a:t> more: </a:t>
            </a:r>
            <a:r>
              <a:rPr lang="hr-HR" sz="2200" i="1" dirty="0" err="1"/>
              <a:t>Geography</a:t>
            </a:r>
            <a:r>
              <a:rPr lang="hr-HR" sz="2200" i="1" dirty="0"/>
              <a:t> </a:t>
            </a:r>
            <a:r>
              <a:rPr lang="hr-HR" sz="2200" i="1" dirty="0" err="1"/>
              <a:t>quiz</a:t>
            </a:r>
            <a:r>
              <a:rPr lang="hr-HR" sz="2200" i="1" dirty="0"/>
              <a:t>. </a:t>
            </a:r>
          </a:p>
          <a:p>
            <a:pPr algn="ctr"/>
            <a:r>
              <a:rPr lang="hr-HR" sz="2200" dirty="0"/>
              <a:t>Do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quiz</a:t>
            </a:r>
            <a:r>
              <a:rPr lang="hr-HR" sz="2200" dirty="0"/>
              <a:t>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answer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questions</a:t>
            </a:r>
            <a:r>
              <a:rPr lang="hr-HR" sz="2200" dirty="0"/>
              <a:t>.</a:t>
            </a:r>
          </a:p>
          <a:p>
            <a:pPr algn="ctr"/>
            <a:r>
              <a:rPr lang="hr-HR" sz="2000" dirty="0">
                <a:hlinkClick r:id="rId4"/>
              </a:rPr>
              <a:t>https://www.e-sfera.hr/dodatni-digitalni-sadrzaji/ce4c09a8-36ff-4ccb-ae40-ca4be1107d40/</a:t>
            </a:r>
            <a:r>
              <a:rPr lang="hr-HR" sz="2000" dirty="0"/>
              <a:t>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0C8B374-F21A-4052-BEC3-BD644ECE0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94" y="3018963"/>
            <a:ext cx="6515100" cy="24003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219FDFF-8881-46DD-87CB-4B8148544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718" y="844771"/>
            <a:ext cx="1914525" cy="165735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B08F6F88-331B-4BE1-A746-C0EB344F55B5}"/>
              </a:ext>
            </a:extLst>
          </p:cNvPr>
          <p:cNvSpPr txBox="1"/>
          <p:nvPr/>
        </p:nvSpPr>
        <p:spPr>
          <a:xfrm>
            <a:off x="239697" y="2622504"/>
            <a:ext cx="510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95</a:t>
            </a: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373E0255-9565-47C4-87AA-1C775844B8DF}"/>
              </a:ext>
            </a:extLst>
          </p:cNvPr>
          <p:cNvSpPr/>
          <p:nvPr/>
        </p:nvSpPr>
        <p:spPr>
          <a:xfrm>
            <a:off x="3737499" y="3773832"/>
            <a:ext cx="204186" cy="2851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196CA4F3-1620-4263-ACA7-14C61DF5867C}"/>
              </a:ext>
            </a:extLst>
          </p:cNvPr>
          <p:cNvSpPr/>
          <p:nvPr/>
        </p:nvSpPr>
        <p:spPr>
          <a:xfrm>
            <a:off x="5388745" y="3979416"/>
            <a:ext cx="239697" cy="239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0309AFE9-D9BE-4001-8975-1915FF3E7E9A}"/>
              </a:ext>
            </a:extLst>
          </p:cNvPr>
          <p:cNvSpPr/>
          <p:nvPr/>
        </p:nvSpPr>
        <p:spPr>
          <a:xfrm>
            <a:off x="3719743" y="4160720"/>
            <a:ext cx="239697" cy="239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B3363A54-7217-49D4-8E82-D9F736FEEE50}"/>
              </a:ext>
            </a:extLst>
          </p:cNvPr>
          <p:cNvSpPr/>
          <p:nvPr/>
        </p:nvSpPr>
        <p:spPr>
          <a:xfrm>
            <a:off x="3719743" y="4382333"/>
            <a:ext cx="239697" cy="239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20C1BADF-4A28-45CE-BB68-79A5BEA9B21B}"/>
              </a:ext>
            </a:extLst>
          </p:cNvPr>
          <p:cNvSpPr/>
          <p:nvPr/>
        </p:nvSpPr>
        <p:spPr>
          <a:xfrm>
            <a:off x="5388745" y="4579490"/>
            <a:ext cx="239697" cy="239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94E3C87D-64B0-40E6-866D-E0DFBC1D85D4}"/>
              </a:ext>
            </a:extLst>
          </p:cNvPr>
          <p:cNvSpPr/>
          <p:nvPr/>
        </p:nvSpPr>
        <p:spPr>
          <a:xfrm>
            <a:off x="3701988" y="4748618"/>
            <a:ext cx="239697" cy="239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95D5974F-EF47-4729-A2A7-41AA1CEA7DC7}"/>
              </a:ext>
            </a:extLst>
          </p:cNvPr>
          <p:cNvSpPr/>
          <p:nvPr/>
        </p:nvSpPr>
        <p:spPr>
          <a:xfrm>
            <a:off x="5388744" y="4939867"/>
            <a:ext cx="239697" cy="239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862C21CE-DB34-454D-8FF1-A319A846CA4C}"/>
              </a:ext>
            </a:extLst>
          </p:cNvPr>
          <p:cNvSpPr/>
          <p:nvPr/>
        </p:nvSpPr>
        <p:spPr>
          <a:xfrm>
            <a:off x="5388743" y="5148911"/>
            <a:ext cx="239697" cy="239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7C7B8E9E-A3C1-4DAB-8F8B-72B5894A2882}"/>
              </a:ext>
            </a:extLst>
          </p:cNvPr>
          <p:cNvSpPr txBox="1"/>
          <p:nvPr/>
        </p:nvSpPr>
        <p:spPr>
          <a:xfrm>
            <a:off x="157394" y="5564360"/>
            <a:ext cx="570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type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are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bold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this</a:t>
            </a:r>
            <a:r>
              <a:rPr lang="hr-HR" sz="2400" dirty="0"/>
              <a:t> a </a:t>
            </a:r>
            <a:r>
              <a:rPr lang="hr-HR" sz="2400" dirty="0" err="1"/>
              <a:t>comparative</a:t>
            </a:r>
            <a:r>
              <a:rPr lang="hr-HR" sz="2400" dirty="0"/>
              <a:t> </a:t>
            </a:r>
            <a:r>
              <a:rPr lang="hr-HR" sz="2400" dirty="0" err="1"/>
              <a:t>form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adjectives</a:t>
            </a:r>
            <a:r>
              <a:rPr lang="hr-HR" sz="2400" dirty="0"/>
              <a:t>?  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C9283AC8-1C51-46CF-B5FB-B38E38DDE388}"/>
              </a:ext>
            </a:extLst>
          </p:cNvPr>
          <p:cNvSpPr txBox="1"/>
          <p:nvPr/>
        </p:nvSpPr>
        <p:spPr>
          <a:xfrm>
            <a:off x="5628440" y="5564360"/>
            <a:ext cx="265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Adjectives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06D0B3F4-A53D-4BB9-BBBE-09F901021E71}"/>
              </a:ext>
            </a:extLst>
          </p:cNvPr>
          <p:cNvSpPr txBox="1"/>
          <p:nvPr/>
        </p:nvSpPr>
        <p:spPr>
          <a:xfrm>
            <a:off x="5798598" y="5957418"/>
            <a:ext cx="265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No.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22DC1D45-BAE7-4106-BF0B-5657F65648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6406" y="3856063"/>
            <a:ext cx="46482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D1D963F-9272-4F43-BF6B-70515F3C4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9" y="647980"/>
            <a:ext cx="5095875" cy="26574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D51E2EB-FB69-44E2-9301-B0DCE283DAB5}"/>
              </a:ext>
            </a:extLst>
          </p:cNvPr>
          <p:cNvSpPr txBox="1"/>
          <p:nvPr/>
        </p:nvSpPr>
        <p:spPr>
          <a:xfrm>
            <a:off x="206188" y="80682"/>
            <a:ext cx="622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</a:t>
            </a:r>
            <a:r>
              <a:rPr lang="hr-HR" sz="2400" dirty="0" err="1"/>
              <a:t>pages</a:t>
            </a:r>
            <a:r>
              <a:rPr lang="hr-HR" sz="2400" dirty="0"/>
              <a:t> 68-69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B5D0A85-FCB2-4178-945E-F712E79DEC26}"/>
              </a:ext>
            </a:extLst>
          </p:cNvPr>
          <p:cNvSpPr txBox="1"/>
          <p:nvPr/>
        </p:nvSpPr>
        <p:spPr>
          <a:xfrm>
            <a:off x="2617694" y="1371600"/>
            <a:ext cx="1317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Australia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74F18AB-F8CF-4FE7-A572-9279F3B2628C}"/>
              </a:ext>
            </a:extLst>
          </p:cNvPr>
          <p:cNvSpPr txBox="1"/>
          <p:nvPr/>
        </p:nvSpPr>
        <p:spPr>
          <a:xfrm>
            <a:off x="2770093" y="1685365"/>
            <a:ext cx="143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Yellowstone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B2AACFF-9525-429B-874E-7FB46BF444DF}"/>
              </a:ext>
            </a:extLst>
          </p:cNvPr>
          <p:cNvSpPr txBox="1"/>
          <p:nvPr/>
        </p:nvSpPr>
        <p:spPr>
          <a:xfrm>
            <a:off x="2501153" y="1991053"/>
            <a:ext cx="1703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Himalayas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E3E5B6C-FAA2-4988-8852-E25ECC88D04D}"/>
              </a:ext>
            </a:extLst>
          </p:cNvPr>
          <p:cNvSpPr txBox="1"/>
          <p:nvPr/>
        </p:nvSpPr>
        <p:spPr>
          <a:xfrm>
            <a:off x="2617694" y="2295275"/>
            <a:ext cx="1317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Asia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732219F-AC3E-4EFB-8FD9-9829FB7483DC}"/>
              </a:ext>
            </a:extLst>
          </p:cNvPr>
          <p:cNvSpPr txBox="1"/>
          <p:nvPr/>
        </p:nvSpPr>
        <p:spPr>
          <a:xfrm>
            <a:off x="2348754" y="2599497"/>
            <a:ext cx="1317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Nile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A94589F-29F4-47B7-9E29-4DE8271011CE}"/>
              </a:ext>
            </a:extLst>
          </p:cNvPr>
          <p:cNvSpPr txBox="1"/>
          <p:nvPr/>
        </p:nvSpPr>
        <p:spPr>
          <a:xfrm>
            <a:off x="2412488" y="2905185"/>
            <a:ext cx="1317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Pacific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38277191-58E7-456D-B5D6-2DF3FB927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759" y="598067"/>
            <a:ext cx="5827342" cy="2347286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A22959FA-880E-48CB-8F0F-943078986D78}"/>
              </a:ext>
            </a:extLst>
          </p:cNvPr>
          <p:cNvSpPr txBox="1"/>
          <p:nvPr/>
        </p:nvSpPr>
        <p:spPr>
          <a:xfrm>
            <a:off x="6499411" y="842683"/>
            <a:ext cx="1712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the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hr-HR" sz="2200" dirty="0" err="1">
                <a:solidFill>
                  <a:srgbClr val="FF0000"/>
                </a:solidFill>
              </a:rPr>
              <a:t>tallest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84936D95-ED63-41FF-8F11-E6F4F7EF01CA}"/>
              </a:ext>
            </a:extLst>
          </p:cNvPr>
          <p:cNvSpPr txBox="1"/>
          <p:nvPr/>
        </p:nvSpPr>
        <p:spPr>
          <a:xfrm>
            <a:off x="6340147" y="1172341"/>
            <a:ext cx="2214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the</a:t>
            </a:r>
            <a:r>
              <a:rPr lang="hr-HR" sz="2200" dirty="0">
                <a:solidFill>
                  <a:srgbClr val="FF0000"/>
                </a:solidFill>
              </a:rPr>
              <a:t> most </a:t>
            </a:r>
            <a:r>
              <a:rPr lang="hr-HR" sz="2200" dirty="0" err="1">
                <a:solidFill>
                  <a:srgbClr val="FF0000"/>
                </a:solidFill>
              </a:rPr>
              <a:t>popular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50430BFF-DE10-4788-A7D8-241FA5A797B6}"/>
              </a:ext>
            </a:extLst>
          </p:cNvPr>
          <p:cNvSpPr txBox="1"/>
          <p:nvPr/>
        </p:nvSpPr>
        <p:spPr>
          <a:xfrm>
            <a:off x="6340146" y="1513745"/>
            <a:ext cx="2214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the</a:t>
            </a:r>
            <a:r>
              <a:rPr lang="hr-HR" sz="2200" dirty="0">
                <a:solidFill>
                  <a:srgbClr val="FF0000"/>
                </a:solidFill>
              </a:rPr>
              <a:t> most </a:t>
            </a:r>
            <a:r>
              <a:rPr lang="hr-HR" sz="2200" dirty="0" err="1">
                <a:solidFill>
                  <a:srgbClr val="FF0000"/>
                </a:solidFill>
              </a:rPr>
              <a:t>famous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8D14F095-294A-4A2E-BA54-004A02C7B803}"/>
              </a:ext>
            </a:extLst>
          </p:cNvPr>
          <p:cNvSpPr txBox="1"/>
          <p:nvPr/>
        </p:nvSpPr>
        <p:spPr>
          <a:xfrm>
            <a:off x="6405281" y="2168610"/>
            <a:ext cx="2214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the</a:t>
            </a:r>
            <a:r>
              <a:rPr lang="hr-HR" sz="2200" dirty="0">
                <a:solidFill>
                  <a:srgbClr val="FF0000"/>
                </a:solidFill>
              </a:rPr>
              <a:t> most </a:t>
            </a:r>
            <a:r>
              <a:rPr lang="hr-HR" sz="2200" dirty="0" err="1">
                <a:solidFill>
                  <a:srgbClr val="FF0000"/>
                </a:solidFill>
              </a:rPr>
              <a:t>boring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637EB306-66F0-41FC-9152-1B0539DB0D35}"/>
              </a:ext>
            </a:extLst>
          </p:cNvPr>
          <p:cNvSpPr txBox="1"/>
          <p:nvPr/>
        </p:nvSpPr>
        <p:spPr>
          <a:xfrm>
            <a:off x="6499411" y="1822754"/>
            <a:ext cx="2214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the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hr-HR" sz="2200" dirty="0" err="1">
                <a:solidFill>
                  <a:srgbClr val="FF0000"/>
                </a:solidFill>
              </a:rPr>
              <a:t>laziest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44775926-3D53-461A-AA0A-F5935C9D1934}"/>
              </a:ext>
            </a:extLst>
          </p:cNvPr>
          <p:cNvSpPr txBox="1"/>
          <p:nvPr/>
        </p:nvSpPr>
        <p:spPr>
          <a:xfrm>
            <a:off x="6499411" y="2479941"/>
            <a:ext cx="2214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the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hr-HR" sz="2200" dirty="0" err="1">
                <a:solidFill>
                  <a:srgbClr val="FF0000"/>
                </a:solidFill>
              </a:rPr>
              <a:t>coldest</a:t>
            </a:r>
            <a:endParaRPr lang="hr-HR" sz="2200" dirty="0">
              <a:solidFill>
                <a:srgbClr val="FF0000"/>
              </a:solidFill>
            </a:endParaRP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8FC3FF47-14A5-4B27-9B86-21D1B7644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25" y="4574499"/>
            <a:ext cx="4944404" cy="2114550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76CF957C-30C5-498A-A74F-FB83ECF4A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88" y="3720353"/>
            <a:ext cx="766115" cy="2968696"/>
          </a:xfrm>
          <a:prstGeom prst="rect">
            <a:avLst/>
          </a:prstGeom>
        </p:spPr>
      </p:pic>
      <p:sp>
        <p:nvSpPr>
          <p:cNvPr id="27" name="TekstniOkvir 26">
            <a:extLst>
              <a:ext uri="{FF2B5EF4-FFF2-40B4-BE49-F238E27FC236}">
                <a16:creationId xmlns:a16="http://schemas.microsoft.com/office/drawing/2014/main" id="{60166BFD-6428-485A-BE67-93AB59296759}"/>
              </a:ext>
            </a:extLst>
          </p:cNvPr>
          <p:cNvSpPr txBox="1"/>
          <p:nvPr/>
        </p:nvSpPr>
        <p:spPr>
          <a:xfrm>
            <a:off x="1093692" y="3797756"/>
            <a:ext cx="4787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Open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book</a:t>
            </a:r>
            <a:r>
              <a:rPr lang="hr-HR" sz="2400" dirty="0"/>
              <a:t> at </a:t>
            </a:r>
            <a:r>
              <a:rPr lang="hr-HR" sz="2400" dirty="0" err="1"/>
              <a:t>page</a:t>
            </a:r>
            <a:r>
              <a:rPr lang="hr-HR" sz="2400" dirty="0"/>
              <a:t> 95. </a:t>
            </a:r>
          </a:p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groups</a:t>
            </a:r>
            <a:r>
              <a:rPr lang="hr-HR" sz="2400" dirty="0"/>
              <a:t>. </a:t>
            </a:r>
          </a:p>
        </p:txBody>
      </p:sp>
      <p:pic>
        <p:nvPicPr>
          <p:cNvPr id="28" name="Picture 2" descr="Vidi izvornu sliku">
            <a:hlinkClick r:id="rId6"/>
            <a:extLst>
              <a:ext uri="{FF2B5EF4-FFF2-40B4-BE49-F238E27FC236}">
                <a16:creationId xmlns:a16="http://schemas.microsoft.com/office/drawing/2014/main" id="{CFDAC253-1021-47CD-A67B-CA1B44D07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65" y="2920724"/>
            <a:ext cx="1628388" cy="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niOkvir 28">
            <a:extLst>
              <a:ext uri="{FF2B5EF4-FFF2-40B4-BE49-F238E27FC236}">
                <a16:creationId xmlns:a16="http://schemas.microsoft.com/office/drawing/2014/main" id="{58F9F22C-23EE-42BC-A1B2-7749FFE9D115}"/>
              </a:ext>
            </a:extLst>
          </p:cNvPr>
          <p:cNvSpPr txBox="1"/>
          <p:nvPr/>
        </p:nvSpPr>
        <p:spPr>
          <a:xfrm>
            <a:off x="5957412" y="3528932"/>
            <a:ext cx="613597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200" dirty="0" err="1"/>
              <a:t>Click</a:t>
            </a:r>
            <a:r>
              <a:rPr lang="hr-HR" sz="2200" dirty="0"/>
              <a:t> on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following</a:t>
            </a:r>
            <a:r>
              <a:rPr lang="hr-HR" sz="2200" dirty="0"/>
              <a:t> link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choose</a:t>
            </a:r>
            <a:r>
              <a:rPr lang="hr-HR" sz="2200" dirty="0"/>
              <a:t> </a:t>
            </a:r>
            <a:r>
              <a:rPr lang="hr-HR" sz="2200" i="1" dirty="0" err="1"/>
              <a:t>Learn</a:t>
            </a:r>
            <a:r>
              <a:rPr lang="hr-HR" sz="2200" i="1" dirty="0"/>
              <a:t> </a:t>
            </a:r>
            <a:r>
              <a:rPr lang="hr-HR" sz="2200" i="1" dirty="0" err="1"/>
              <a:t>and</a:t>
            </a:r>
            <a:r>
              <a:rPr lang="hr-HR" sz="2200" i="1" dirty="0"/>
              <a:t> more: Seven </a:t>
            </a:r>
            <a:r>
              <a:rPr lang="hr-HR" sz="2200" i="1" dirty="0" err="1"/>
              <a:t>new</a:t>
            </a:r>
            <a:r>
              <a:rPr lang="hr-HR" sz="2200" i="1" dirty="0"/>
              <a:t> </a:t>
            </a:r>
            <a:r>
              <a:rPr lang="hr-HR" sz="2200" i="1" dirty="0" err="1"/>
              <a:t>wonders</a:t>
            </a:r>
            <a:r>
              <a:rPr lang="hr-HR" sz="2200" i="1" dirty="0"/>
              <a:t> </a:t>
            </a:r>
            <a:r>
              <a:rPr lang="hr-HR" sz="2200" i="1" dirty="0" err="1"/>
              <a:t>of</a:t>
            </a:r>
            <a:r>
              <a:rPr lang="hr-HR" sz="2200" i="1" dirty="0"/>
              <a:t> </a:t>
            </a:r>
            <a:r>
              <a:rPr lang="hr-HR" sz="2200" i="1" dirty="0" err="1"/>
              <a:t>the</a:t>
            </a:r>
            <a:r>
              <a:rPr lang="hr-HR" sz="2200" i="1" dirty="0"/>
              <a:t> </a:t>
            </a:r>
            <a:r>
              <a:rPr lang="hr-HR" sz="2200" i="1" dirty="0" err="1"/>
              <a:t>world</a:t>
            </a:r>
            <a:r>
              <a:rPr lang="hr-HR" sz="2200" i="1" dirty="0"/>
              <a:t>.</a:t>
            </a:r>
          </a:p>
          <a:p>
            <a:pPr algn="ctr"/>
            <a:r>
              <a:rPr lang="hr-HR" dirty="0">
                <a:hlinkClick r:id="rId8"/>
              </a:rPr>
              <a:t>https://www.e-sfera.hr/dodatni-digitalni-sadrzaji/ce4c09a8-36ff-4ccb-ae40-ca4be1107d40/</a:t>
            </a:r>
            <a:r>
              <a:rPr lang="hr-HR" dirty="0"/>
              <a:t> </a:t>
            </a:r>
          </a:p>
          <a:p>
            <a:pPr algn="ctr"/>
            <a:endParaRPr lang="hr-HR" sz="2000" dirty="0"/>
          </a:p>
          <a:p>
            <a:pPr algn="ctr"/>
            <a:r>
              <a:rPr lang="hr-HR" sz="2200" dirty="0" err="1"/>
              <a:t>Which</a:t>
            </a:r>
            <a:r>
              <a:rPr lang="hr-HR" sz="2200" dirty="0"/>
              <a:t>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hr-HR" sz="2200" dirty="0" err="1"/>
              <a:t>these</a:t>
            </a:r>
            <a:r>
              <a:rPr lang="hr-HR" sz="2200" dirty="0"/>
              <a:t> </a:t>
            </a:r>
            <a:r>
              <a:rPr lang="hr-HR" sz="2200" dirty="0" err="1"/>
              <a:t>places</a:t>
            </a:r>
            <a:r>
              <a:rPr lang="hr-HR" sz="2200" dirty="0"/>
              <a:t> </a:t>
            </a:r>
            <a:r>
              <a:rPr lang="hr-HR" sz="2200" dirty="0" err="1"/>
              <a:t>would</a:t>
            </a:r>
            <a:r>
              <a:rPr lang="hr-HR" sz="2200" dirty="0"/>
              <a:t>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dirty="0" err="1"/>
              <a:t>like</a:t>
            </a:r>
            <a:r>
              <a:rPr lang="hr-HR" sz="2200" dirty="0"/>
              <a:t> to </a:t>
            </a:r>
            <a:r>
              <a:rPr lang="hr-HR" sz="2200" dirty="0" err="1"/>
              <a:t>visit</a:t>
            </a:r>
            <a:r>
              <a:rPr lang="hr-HR" sz="2200" dirty="0"/>
              <a:t>? </a:t>
            </a:r>
            <a:r>
              <a:rPr lang="hr-HR" sz="2200" dirty="0" err="1"/>
              <a:t>Why</a:t>
            </a:r>
            <a:r>
              <a:rPr lang="hr-HR" sz="2200" dirty="0"/>
              <a:t>?</a:t>
            </a:r>
          </a:p>
          <a:p>
            <a:pPr algn="ctr"/>
            <a:endParaRPr lang="hr-HR" sz="2200" dirty="0"/>
          </a:p>
          <a:p>
            <a:pPr algn="ctr"/>
            <a:r>
              <a:rPr lang="hr-HR" sz="2200" dirty="0" err="1"/>
              <a:t>Answer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questions</a:t>
            </a:r>
            <a:r>
              <a:rPr lang="hr-HR" sz="2200" dirty="0"/>
              <a:t> </a:t>
            </a:r>
            <a:r>
              <a:rPr lang="hr-HR" sz="2200" dirty="0" err="1"/>
              <a:t>below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text</a:t>
            </a:r>
            <a:r>
              <a:rPr lang="hr-HR" sz="2200" dirty="0"/>
              <a:t>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write</a:t>
            </a:r>
            <a:r>
              <a:rPr lang="hr-HR" sz="2200" dirty="0"/>
              <a:t> </a:t>
            </a:r>
            <a:r>
              <a:rPr lang="hr-HR" sz="2200" dirty="0" err="1"/>
              <a:t>about</a:t>
            </a:r>
            <a:r>
              <a:rPr lang="hr-HR" sz="2200" dirty="0"/>
              <a:t> a </a:t>
            </a:r>
            <a:r>
              <a:rPr lang="hr-HR" sz="2200" dirty="0" err="1"/>
              <a:t>wonder</a:t>
            </a:r>
            <a:r>
              <a:rPr lang="hr-HR" sz="2200" dirty="0"/>
              <a:t> </a:t>
            </a:r>
            <a:r>
              <a:rPr lang="hr-HR" sz="2200" dirty="0" err="1"/>
              <a:t>in</a:t>
            </a:r>
            <a:r>
              <a:rPr lang="hr-HR" sz="2200" dirty="0"/>
              <a:t> Croatia?</a:t>
            </a:r>
          </a:p>
          <a:p>
            <a:pPr algn="ctr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66549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9" grpId="0"/>
      <p:bldP spid="20" grpId="0"/>
      <p:bldP spid="21" grpId="0"/>
      <p:bldP spid="2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CA37BF9D-DCD8-4258-A48F-2EB62AE2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7" y="0"/>
            <a:ext cx="1628388" cy="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B10D0318-7E6E-49AE-B4E9-3530107FBDE0}"/>
              </a:ext>
            </a:extLst>
          </p:cNvPr>
          <p:cNvSpPr txBox="1"/>
          <p:nvPr/>
        </p:nvSpPr>
        <p:spPr>
          <a:xfrm>
            <a:off x="2038943" y="155256"/>
            <a:ext cx="91647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dirty="0" err="1"/>
              <a:t>Click</a:t>
            </a:r>
            <a:r>
              <a:rPr lang="hr-HR" sz="2000" dirty="0"/>
              <a:t> on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following</a:t>
            </a:r>
            <a:r>
              <a:rPr lang="hr-HR" sz="2000" dirty="0"/>
              <a:t> link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open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PowerPoint </a:t>
            </a:r>
            <a:r>
              <a:rPr lang="hr-HR" sz="2000" i="1" dirty="0" err="1"/>
              <a:t>The</a:t>
            </a:r>
            <a:r>
              <a:rPr lang="hr-HR" sz="2000" i="1" dirty="0"/>
              <a:t> </a:t>
            </a:r>
            <a:r>
              <a:rPr lang="hr-HR" sz="2000" i="1" dirty="0" err="1"/>
              <a:t>wonders</a:t>
            </a:r>
            <a:r>
              <a:rPr lang="hr-HR" sz="2000" i="1" dirty="0"/>
              <a:t> </a:t>
            </a:r>
            <a:r>
              <a:rPr lang="hr-HR" sz="2000" i="1" dirty="0" err="1"/>
              <a:t>of</a:t>
            </a:r>
            <a:r>
              <a:rPr lang="hr-HR" sz="2000" i="1" dirty="0"/>
              <a:t> </a:t>
            </a:r>
            <a:r>
              <a:rPr lang="hr-HR" sz="2000" i="1" dirty="0" err="1"/>
              <a:t>my</a:t>
            </a:r>
            <a:r>
              <a:rPr lang="hr-HR" sz="2000" i="1" dirty="0"/>
              <a:t> </a:t>
            </a:r>
            <a:r>
              <a:rPr lang="hr-HR" sz="2000" i="1" dirty="0" err="1"/>
              <a:t>country</a:t>
            </a:r>
            <a:r>
              <a:rPr lang="hr-HR" sz="2000" i="1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do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quiz</a:t>
            </a:r>
            <a:r>
              <a:rPr lang="hr-HR" sz="2000" dirty="0"/>
              <a:t>.</a:t>
            </a:r>
            <a:endParaRPr lang="hr-HR" sz="2000" i="1" dirty="0"/>
          </a:p>
          <a:p>
            <a:pPr algn="ctr"/>
            <a:r>
              <a:rPr lang="hr-HR" sz="2000" dirty="0">
                <a:hlinkClick r:id="rId6"/>
              </a:rPr>
              <a:t>https://www.e-sfera.hr/udzbenicke-serije/podrska/daf7bd10-1bcb-47bf-948c-893bad7d56d3</a:t>
            </a:r>
            <a:r>
              <a:rPr lang="hr-HR" sz="2000" dirty="0"/>
              <a:t> </a:t>
            </a:r>
          </a:p>
          <a:p>
            <a:pPr algn="ctr"/>
            <a:endParaRPr lang="hr-HR" sz="2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B944972-F079-478B-B92C-993140DCBB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088" y="1110316"/>
            <a:ext cx="1924876" cy="191797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167C3FA-D8B8-440B-85DC-397817F47A1F}"/>
              </a:ext>
            </a:extLst>
          </p:cNvPr>
          <p:cNvSpPr txBox="1"/>
          <p:nvPr/>
        </p:nvSpPr>
        <p:spPr>
          <a:xfrm>
            <a:off x="2927927" y="1571028"/>
            <a:ext cx="6336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/>
              <a:t>Textbook</a:t>
            </a:r>
            <a:r>
              <a:rPr lang="hr-HR" sz="2200" dirty="0"/>
              <a:t>, p. 96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30015CE-E431-454A-94B8-17BFE2CC7953}"/>
              </a:ext>
            </a:extLst>
          </p:cNvPr>
          <p:cNvSpPr txBox="1"/>
          <p:nvPr/>
        </p:nvSpPr>
        <p:spPr>
          <a:xfrm>
            <a:off x="2927927" y="2161309"/>
            <a:ext cx="6881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/>
              <a:t>Where</a:t>
            </a:r>
            <a:r>
              <a:rPr lang="hr-HR" sz="2200" dirty="0"/>
              <a:t> </a:t>
            </a:r>
            <a:r>
              <a:rPr lang="hr-HR" sz="2200" dirty="0" err="1"/>
              <a:t>is</a:t>
            </a:r>
            <a:r>
              <a:rPr lang="hr-HR" sz="2200" dirty="0"/>
              <a:t> </a:t>
            </a:r>
            <a:r>
              <a:rPr lang="hr-HR" sz="2200" dirty="0" err="1"/>
              <a:t>north</a:t>
            </a:r>
            <a:r>
              <a:rPr lang="hr-HR" sz="2200" dirty="0"/>
              <a:t> / </a:t>
            </a:r>
            <a:r>
              <a:rPr lang="hr-HR" sz="2200" dirty="0" err="1"/>
              <a:t>east</a:t>
            </a:r>
            <a:r>
              <a:rPr lang="hr-HR" sz="2200" dirty="0"/>
              <a:t> / </a:t>
            </a:r>
            <a:r>
              <a:rPr lang="hr-HR" sz="2200" dirty="0" err="1"/>
              <a:t>south</a:t>
            </a:r>
            <a:r>
              <a:rPr lang="hr-HR" sz="2200" dirty="0"/>
              <a:t> / </a:t>
            </a:r>
            <a:r>
              <a:rPr lang="hr-HR" sz="2200" dirty="0" err="1"/>
              <a:t>west</a:t>
            </a:r>
            <a:r>
              <a:rPr lang="hr-HR" sz="2200" dirty="0"/>
              <a:t> </a:t>
            </a:r>
            <a:r>
              <a:rPr lang="hr-HR" sz="2200" dirty="0" err="1"/>
              <a:t>in</a:t>
            </a:r>
            <a:r>
              <a:rPr lang="hr-HR" sz="2200" dirty="0"/>
              <a:t> </a:t>
            </a:r>
            <a:r>
              <a:rPr lang="hr-HR" sz="2200" dirty="0" err="1"/>
              <a:t>your</a:t>
            </a:r>
            <a:r>
              <a:rPr lang="hr-HR" sz="2200" dirty="0"/>
              <a:t> </a:t>
            </a:r>
            <a:r>
              <a:rPr lang="hr-HR" sz="2200" dirty="0" err="1"/>
              <a:t>classroom</a:t>
            </a:r>
            <a:r>
              <a:rPr lang="hr-HR" sz="2200" dirty="0"/>
              <a:t>?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42E7192F-C50F-4AF3-81C3-98A3E83FD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097692"/>
            <a:ext cx="5519768" cy="3605052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2AB199E3-CAD4-4FF5-B699-30156C30D649}"/>
              </a:ext>
            </a:extLst>
          </p:cNvPr>
          <p:cNvSpPr txBox="1"/>
          <p:nvPr/>
        </p:nvSpPr>
        <p:spPr>
          <a:xfrm>
            <a:off x="5874327" y="3325091"/>
            <a:ext cx="5809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underline</a:t>
            </a:r>
            <a:r>
              <a:rPr lang="hr-HR" sz="2400" dirty="0"/>
              <a:t> </a:t>
            </a:r>
            <a:r>
              <a:rPr lang="hr-HR" sz="2400" dirty="0" err="1"/>
              <a:t>cities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Croatia.</a:t>
            </a:r>
          </a:p>
        </p:txBody>
      </p: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91CFD662-FCDB-43E3-8639-375E8C28DEEC}"/>
              </a:ext>
            </a:extLst>
          </p:cNvPr>
          <p:cNvCxnSpPr/>
          <p:nvPr/>
        </p:nvCxnSpPr>
        <p:spPr>
          <a:xfrm>
            <a:off x="1173018" y="4775200"/>
            <a:ext cx="369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8CFA07F0-6464-449D-AC79-6CF5C929B269}"/>
              </a:ext>
            </a:extLst>
          </p:cNvPr>
          <p:cNvCxnSpPr/>
          <p:nvPr/>
        </p:nvCxnSpPr>
        <p:spPr>
          <a:xfrm>
            <a:off x="1694873" y="4927600"/>
            <a:ext cx="369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1A179FBF-62B5-4737-86EA-CBBF99349BBE}"/>
              </a:ext>
            </a:extLst>
          </p:cNvPr>
          <p:cNvCxnSpPr/>
          <p:nvPr/>
        </p:nvCxnSpPr>
        <p:spPr>
          <a:xfrm>
            <a:off x="2830945" y="4775200"/>
            <a:ext cx="369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BA44FCA4-690B-48F5-8585-A8562AF8D78F}"/>
              </a:ext>
            </a:extLst>
          </p:cNvPr>
          <p:cNvCxnSpPr>
            <a:cxnSpLocks/>
          </p:cNvCxnSpPr>
          <p:nvPr/>
        </p:nvCxnSpPr>
        <p:spPr>
          <a:xfrm>
            <a:off x="2743199" y="4927600"/>
            <a:ext cx="2586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4D71F5A2-813B-415F-9C5D-35C73C65E8A8}"/>
              </a:ext>
            </a:extLst>
          </p:cNvPr>
          <p:cNvCxnSpPr/>
          <p:nvPr/>
        </p:nvCxnSpPr>
        <p:spPr>
          <a:xfrm>
            <a:off x="1694873" y="5084618"/>
            <a:ext cx="369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5807C620-6DF3-4E92-BC00-FFBBD1954316}"/>
              </a:ext>
            </a:extLst>
          </p:cNvPr>
          <p:cNvCxnSpPr>
            <a:cxnSpLocks/>
          </p:cNvCxnSpPr>
          <p:nvPr/>
        </p:nvCxnSpPr>
        <p:spPr>
          <a:xfrm>
            <a:off x="4752109" y="6211454"/>
            <a:ext cx="5957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D1C8E6BB-FDBD-4509-9732-8FB3A2579956}"/>
              </a:ext>
            </a:extLst>
          </p:cNvPr>
          <p:cNvCxnSpPr>
            <a:cxnSpLocks/>
          </p:cNvCxnSpPr>
          <p:nvPr/>
        </p:nvCxnSpPr>
        <p:spPr>
          <a:xfrm>
            <a:off x="3916218" y="6363854"/>
            <a:ext cx="665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49_lesson_17_i_love_my_country_2">
            <a:hlinkClick r:id="" action="ppaction://media"/>
            <a:extLst>
              <a:ext uri="{FF2B5EF4-FFF2-40B4-BE49-F238E27FC236}">
                <a16:creationId xmlns:a16="http://schemas.microsoft.com/office/drawing/2014/main" id="{E2AE6843-7C51-4737-AA38-011416DC9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33052" y="3849632"/>
            <a:ext cx="487363" cy="487363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DB706B87-5359-4AFA-841D-0BA452A3FD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9182" y="4530025"/>
            <a:ext cx="6326903" cy="1944690"/>
          </a:xfrm>
          <a:prstGeom prst="rect">
            <a:avLst/>
          </a:prstGeom>
        </p:spPr>
      </p:pic>
      <p:sp>
        <p:nvSpPr>
          <p:cNvPr id="27" name="TekstniOkvir 26">
            <a:extLst>
              <a:ext uri="{FF2B5EF4-FFF2-40B4-BE49-F238E27FC236}">
                <a16:creationId xmlns:a16="http://schemas.microsoft.com/office/drawing/2014/main" id="{691C3B35-6802-46DA-B5C8-C32EF90BBFB3}"/>
              </a:ext>
            </a:extLst>
          </p:cNvPr>
          <p:cNvSpPr txBox="1"/>
          <p:nvPr/>
        </p:nvSpPr>
        <p:spPr>
          <a:xfrm>
            <a:off x="6368472" y="3857031"/>
            <a:ext cx="494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.</a:t>
            </a:r>
          </a:p>
        </p:txBody>
      </p:sp>
      <p:pic>
        <p:nvPicPr>
          <p:cNvPr id="28" name="49_lesson_17_i_love_my_country_2">
            <a:hlinkClick r:id="" action="ppaction://media"/>
            <a:extLst>
              <a:ext uri="{FF2B5EF4-FFF2-40B4-BE49-F238E27FC236}">
                <a16:creationId xmlns:a16="http://schemas.microsoft.com/office/drawing/2014/main" id="{9FA8F866-72CC-4A1C-B8A0-951BA6E34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60027" y="3897374"/>
            <a:ext cx="487363" cy="487363"/>
          </a:xfrm>
          <a:prstGeom prst="rect">
            <a:avLst/>
          </a:prstGeom>
        </p:spPr>
      </p:pic>
      <p:sp>
        <p:nvSpPr>
          <p:cNvPr id="31" name="TekstniOkvir 30">
            <a:extLst>
              <a:ext uri="{FF2B5EF4-FFF2-40B4-BE49-F238E27FC236}">
                <a16:creationId xmlns:a16="http://schemas.microsoft.com/office/drawing/2014/main" id="{D7B6CACB-671E-4375-ABD7-35893E4F5F92}"/>
              </a:ext>
            </a:extLst>
          </p:cNvPr>
          <p:cNvSpPr txBox="1"/>
          <p:nvPr/>
        </p:nvSpPr>
        <p:spPr>
          <a:xfrm>
            <a:off x="5739884" y="4384737"/>
            <a:ext cx="6358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 Zagreb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capital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of</a:t>
            </a:r>
            <a:r>
              <a:rPr lang="hr-HR" sz="2400" dirty="0">
                <a:solidFill>
                  <a:srgbClr val="FF0000"/>
                </a:solidFill>
              </a:rPr>
              <a:t> Croatia.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2 Varaždin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north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and</a:t>
            </a:r>
            <a:r>
              <a:rPr lang="hr-HR" sz="2400" dirty="0">
                <a:solidFill>
                  <a:srgbClr val="FF0000"/>
                </a:solidFill>
              </a:rPr>
              <a:t> Dubrovnik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south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3 Osijek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east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and</a:t>
            </a:r>
            <a:r>
              <a:rPr lang="hr-HR" sz="2400" dirty="0">
                <a:solidFill>
                  <a:srgbClr val="FF0000"/>
                </a:solidFill>
              </a:rPr>
              <a:t> Pula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west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4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name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of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Sea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Adriatic </a:t>
            </a:r>
            <a:r>
              <a:rPr lang="hr-HR" sz="2400" dirty="0" err="1">
                <a:solidFill>
                  <a:srgbClr val="FF0000"/>
                </a:solidFill>
              </a:rPr>
              <a:t>Sea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5 </a:t>
            </a:r>
            <a:r>
              <a:rPr lang="hr-HR" sz="2400" dirty="0" err="1">
                <a:solidFill>
                  <a:srgbClr val="FF0000"/>
                </a:solidFill>
              </a:rPr>
              <a:t>It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has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many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islands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and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sandy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beaches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50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43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143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8" grpId="0"/>
      <p:bldP spid="9" grpId="0"/>
      <p:bldP spid="12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CA80AE68-4062-47E6-BA3B-5CF2AB549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1" y="177466"/>
            <a:ext cx="6265718" cy="240626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911CEF6-32B6-434E-8F4D-EED0F32950CD}"/>
              </a:ext>
            </a:extLst>
          </p:cNvPr>
          <p:cNvSpPr txBox="1"/>
          <p:nvPr/>
        </p:nvSpPr>
        <p:spPr>
          <a:xfrm>
            <a:off x="1256145" y="1126836"/>
            <a:ext cx="1819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longest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579ED52-2848-415D-BD2B-2234578F7A82}"/>
              </a:ext>
            </a:extLst>
          </p:cNvPr>
          <p:cNvSpPr txBox="1"/>
          <p:nvPr/>
        </p:nvSpPr>
        <p:spPr>
          <a:xfrm>
            <a:off x="1131454" y="1388400"/>
            <a:ext cx="1819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sunniest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4F20674-1380-49C0-A581-FD476E6BF752}"/>
              </a:ext>
            </a:extLst>
          </p:cNvPr>
          <p:cNvSpPr txBox="1"/>
          <p:nvPr/>
        </p:nvSpPr>
        <p:spPr>
          <a:xfrm>
            <a:off x="1193800" y="1655227"/>
            <a:ext cx="1819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biggest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6039904-759B-4FBC-A9E6-CA5B17241469}"/>
              </a:ext>
            </a:extLst>
          </p:cNvPr>
          <p:cNvSpPr txBox="1"/>
          <p:nvPr/>
        </p:nvSpPr>
        <p:spPr>
          <a:xfrm>
            <a:off x="1193800" y="1922054"/>
            <a:ext cx="1819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highest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56E105B-07C8-485E-9E79-B5AFF7CF0AA2}"/>
              </a:ext>
            </a:extLst>
          </p:cNvPr>
          <p:cNvSpPr txBox="1"/>
          <p:nvPr/>
        </p:nvSpPr>
        <p:spPr>
          <a:xfrm>
            <a:off x="1041399" y="2188881"/>
            <a:ext cx="2036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the</a:t>
            </a:r>
            <a:r>
              <a:rPr lang="hr-HR" sz="2000" dirty="0">
                <a:solidFill>
                  <a:srgbClr val="FF0000"/>
                </a:solidFill>
              </a:rPr>
              <a:t> most </a:t>
            </a:r>
            <a:r>
              <a:rPr lang="hr-HR" sz="2000" dirty="0" err="1">
                <a:solidFill>
                  <a:srgbClr val="FF0000"/>
                </a:solidFill>
              </a:rPr>
              <a:t>popular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8C95B4F6-672F-45C0-9CCF-979877ABE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236381"/>
            <a:ext cx="6629400" cy="19050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FCDE23A-DD95-450B-A0D8-8EDFCFACA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3225"/>
            <a:ext cx="3961678" cy="356477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0EA7480B-44A3-4C09-91E0-495116318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744" y="3666941"/>
            <a:ext cx="6804025" cy="2910747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1F365BFA-5784-41D8-AFAE-E0F42A3D1D6D}"/>
              </a:ext>
            </a:extLst>
          </p:cNvPr>
          <p:cNvSpPr txBox="1"/>
          <p:nvPr/>
        </p:nvSpPr>
        <p:spPr>
          <a:xfrm>
            <a:off x="162791" y="2844800"/>
            <a:ext cx="486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</a:t>
            </a:r>
            <a:r>
              <a:rPr lang="hr-HR" sz="2400" dirty="0" err="1"/>
              <a:t>page</a:t>
            </a:r>
            <a:r>
              <a:rPr lang="hr-HR" sz="2400" dirty="0"/>
              <a:t> 70</a:t>
            </a:r>
          </a:p>
        </p:txBody>
      </p:sp>
    </p:spTree>
    <p:extLst>
      <p:ext uri="{BB962C8B-B14F-4D97-AF65-F5344CB8AC3E}">
        <p14:creationId xmlns:p14="http://schemas.microsoft.com/office/powerpoint/2010/main" val="725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A71B237-99ED-4FA9-9C93-1751E8A9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177"/>
            <a:ext cx="5467350" cy="52863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1D8D658-0403-4CC9-B331-B9C061DA88EE}"/>
              </a:ext>
            </a:extLst>
          </p:cNvPr>
          <p:cNvSpPr txBox="1"/>
          <p:nvPr/>
        </p:nvSpPr>
        <p:spPr>
          <a:xfrm>
            <a:off x="1349188" y="250520"/>
            <a:ext cx="529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69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F274080C-7CB4-4CE7-A9F6-8E6028D39CC7}"/>
              </a:ext>
            </a:extLst>
          </p:cNvPr>
          <p:cNvSpPr/>
          <p:nvPr/>
        </p:nvSpPr>
        <p:spPr>
          <a:xfrm>
            <a:off x="968188" y="1353671"/>
            <a:ext cx="170330" cy="2151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5EEBAE8D-3E4B-4716-97D5-127DBFB02963}"/>
              </a:ext>
            </a:extLst>
          </p:cNvPr>
          <p:cNvSpPr/>
          <p:nvPr/>
        </p:nvSpPr>
        <p:spPr>
          <a:xfrm>
            <a:off x="950258" y="2172541"/>
            <a:ext cx="170330" cy="2151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4471F3E9-6E83-41AA-A9ED-152286135BB6}"/>
              </a:ext>
            </a:extLst>
          </p:cNvPr>
          <p:cNvSpPr/>
          <p:nvPr/>
        </p:nvSpPr>
        <p:spPr>
          <a:xfrm>
            <a:off x="968188" y="3411071"/>
            <a:ext cx="170330" cy="2151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D7DD6895-6E18-4793-AD2A-C175556692A1}"/>
              </a:ext>
            </a:extLst>
          </p:cNvPr>
          <p:cNvSpPr/>
          <p:nvPr/>
        </p:nvSpPr>
        <p:spPr>
          <a:xfrm>
            <a:off x="968188" y="3836895"/>
            <a:ext cx="170330" cy="3003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7AF5C8C5-4AA4-4016-AF42-4024F51E6237}"/>
              </a:ext>
            </a:extLst>
          </p:cNvPr>
          <p:cNvSpPr/>
          <p:nvPr/>
        </p:nvSpPr>
        <p:spPr>
          <a:xfrm>
            <a:off x="936811" y="4900894"/>
            <a:ext cx="233083" cy="2151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778E8064-2C96-4E7A-A199-B23337B7C8F7}"/>
              </a:ext>
            </a:extLst>
          </p:cNvPr>
          <p:cNvSpPr/>
          <p:nvPr/>
        </p:nvSpPr>
        <p:spPr>
          <a:xfrm>
            <a:off x="936810" y="5910823"/>
            <a:ext cx="233083" cy="2151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5EEEBBD-9D57-47DB-862B-506C938D1304}"/>
              </a:ext>
            </a:extLst>
          </p:cNvPr>
          <p:cNvSpPr txBox="1"/>
          <p:nvPr/>
        </p:nvSpPr>
        <p:spPr>
          <a:xfrm>
            <a:off x="3657601" y="1168714"/>
            <a:ext cx="150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Dinara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EF3DE08-BA4A-401D-B47C-F632EF0029D2}"/>
              </a:ext>
            </a:extLst>
          </p:cNvPr>
          <p:cNvSpPr txBox="1"/>
          <p:nvPr/>
        </p:nvSpPr>
        <p:spPr>
          <a:xfrm>
            <a:off x="3702426" y="2907867"/>
            <a:ext cx="150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Sava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609FA073-A340-4366-AF54-4F375BB335C9}"/>
              </a:ext>
            </a:extLst>
          </p:cNvPr>
          <p:cNvSpPr txBox="1"/>
          <p:nvPr/>
        </p:nvSpPr>
        <p:spPr>
          <a:xfrm>
            <a:off x="3245224" y="3701133"/>
            <a:ext cx="150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Zagreb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FC7294D-3612-408D-BC09-98A13D9622E3}"/>
              </a:ext>
            </a:extLst>
          </p:cNvPr>
          <p:cNvSpPr txBox="1"/>
          <p:nvPr/>
        </p:nvSpPr>
        <p:spPr>
          <a:xfrm>
            <a:off x="3637991" y="5311163"/>
            <a:ext cx="150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Cres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7FBE1AFC-94E6-44B2-8598-ABB61B58F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213" y="1105341"/>
            <a:ext cx="5519768" cy="3605052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6CA2F3B7-6A10-4F8B-BEE5-0C8E7F16EA52}"/>
              </a:ext>
            </a:extLst>
          </p:cNvPr>
          <p:cNvSpPr txBox="1"/>
          <p:nvPr/>
        </p:nvSpPr>
        <p:spPr>
          <a:xfrm>
            <a:off x="6106213" y="485512"/>
            <a:ext cx="529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loud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56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9735</TotalTime>
  <Words>627</Words>
  <Application>Microsoft Office PowerPoint</Application>
  <PresentationFormat>Widescreen</PresentationFormat>
  <Paragraphs>104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UNIT 5: Me and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117</cp:revision>
  <dcterms:created xsi:type="dcterms:W3CDTF">2022-09-17T10:21:00Z</dcterms:created>
  <dcterms:modified xsi:type="dcterms:W3CDTF">2023-02-14T15:30:22Z</dcterms:modified>
</cp:coreProperties>
</file>